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66" r:id="rId3"/>
    <p:sldId id="267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6800" y="1406020"/>
            <a:ext cx="6172199" cy="2251579"/>
          </a:xfrm>
        </p:spPr>
        <p:txBody>
          <a:bodyPr lIns="0" rIns="0" anchor="t">
            <a:noAutofit/>
          </a:bodyPr>
          <a:lstStyle>
            <a:lvl1pPr>
              <a:defRPr sz="6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3905864"/>
            <a:ext cx="6172200" cy="1123336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4400" y="1554480"/>
            <a:ext cx="4222308" cy="388620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69848" y="1554480"/>
            <a:ext cx="2075688" cy="3886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56432" y="1554480"/>
            <a:ext cx="4224528" cy="3886200"/>
          </a:xfrm>
        </p:spPr>
        <p:txBody>
          <a:bodyPr vert="eaVer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3456432" y="1545336"/>
            <a:ext cx="4224528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9848" y="1472184"/>
            <a:ext cx="6172200" cy="2130552"/>
          </a:xfrm>
        </p:spPr>
        <p:txBody>
          <a:bodyPr anchor="t">
            <a:noAutofit/>
          </a:bodyPr>
          <a:lstStyle>
            <a:lvl1pPr algn="l">
              <a:defRPr sz="4800" b="1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3886200"/>
            <a:ext cx="6172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6325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486998" y="1915859"/>
            <a:ext cx="3646966" cy="2881426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6754" y="1915881"/>
            <a:ext cx="3639311" cy="288139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9600"/>
            <a:ext cx="3615734" cy="1066799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1" y="1916113"/>
            <a:ext cx="3638550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860676"/>
            <a:ext cx="3638550" cy="288289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2625" y="1916113"/>
            <a:ext cx="3660775" cy="646112"/>
          </a:xfrm>
        </p:spPr>
        <p:txBody>
          <a:bodyPr anchor="t">
            <a:normAutofit/>
          </a:bodyPr>
          <a:lstStyle>
            <a:lvl1pPr marL="0" indent="0">
              <a:buNone/>
              <a:defRPr sz="1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2626" y="2860676"/>
            <a:ext cx="3651250" cy="28829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7162800" y="1551543"/>
            <a:ext cx="1828800" cy="365125"/>
          </a:xfrm>
        </p:spPr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89450" y="1920876"/>
            <a:ext cx="3654425" cy="2889249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6425"/>
            <a:ext cx="3629025" cy="1041400"/>
          </a:xfrm>
        </p:spPr>
        <p:txBody>
          <a:bodyPr anchor="t">
            <a:normAutofit/>
          </a:bodyPr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920875"/>
            <a:ext cx="3629025" cy="1812925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776" y="600074"/>
            <a:ext cx="2074862" cy="1981201"/>
          </a:xfrm>
          <a:ln>
            <a:noFill/>
          </a:ln>
        </p:spPr>
        <p:txBody>
          <a:bodyPr anchor="t">
            <a:normAutofit/>
          </a:bodyPr>
          <a:lstStyle>
            <a:lvl1pPr algn="l">
              <a:defRPr sz="1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63862" y="1650999"/>
            <a:ext cx="5627687" cy="42207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63862" y="614363"/>
            <a:ext cx="3741738" cy="909637"/>
          </a:xfrm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493776" y="6356350"/>
            <a:ext cx="5102352" cy="365125"/>
          </a:xfrm>
        </p:spPr>
        <p:txBody>
          <a:bodyPr/>
          <a:lstStyle/>
          <a:p>
            <a:endParaRPr lang="en-A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1554480"/>
            <a:ext cx="2073348" cy="197946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54400" y="1547036"/>
            <a:ext cx="4222308" cy="38862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62800" y="189468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BB0E48-9A6D-443E-82ED-0E58733A8554}" type="datetimeFigureOut">
              <a:rPr lang="en-AU" smtClean="0"/>
              <a:t>14/05/2015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9848" y="6356350"/>
            <a:ext cx="5102352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59752" y="6356350"/>
            <a:ext cx="1137684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73C46B-9353-4987-8784-55F398D0420D}" type="slidenum">
              <a:rPr lang="en-AU" smtClean="0"/>
              <a:t>‹#›</a:t>
            </a:fld>
            <a:endParaRPr lang="en-A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spcBef>
          <a:spcPct val="0"/>
        </a:spcBef>
        <a:buNone/>
        <a:defRPr sz="1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i="1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chemeClr val="bg1"/>
                </a:solidFill>
              </a:rPr>
              <a:t>Teachers should have </a:t>
            </a:r>
            <a:r>
              <a:rPr lang="en-AU" sz="3600" dirty="0">
                <a:solidFill>
                  <a:schemeClr val="bg1"/>
                </a:solidFill>
              </a:rPr>
              <a:t>to wear </a:t>
            </a:r>
            <a:r>
              <a:rPr lang="en-AU" sz="3600" dirty="0" smtClean="0">
                <a:solidFill>
                  <a:schemeClr val="bg1"/>
                </a:solidFill>
              </a:rPr>
              <a:t>uniforms</a:t>
            </a:r>
            <a:r>
              <a:rPr lang="en-AU" sz="3600" b="1" dirty="0" smtClean="0">
                <a:solidFill>
                  <a:schemeClr val="bg1"/>
                </a:solidFill>
              </a:rPr>
              <a:t>.</a:t>
            </a:r>
            <a:endParaRPr lang="en-AU" sz="36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70000" lnSpcReduction="20000"/>
          </a:bodyPr>
          <a:lstStyle/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37141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dirty="0">
                <a:solidFill>
                  <a:schemeClr val="bg1"/>
                </a:solidFill>
              </a:rPr>
              <a:t>What do you think?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Do </a:t>
            </a:r>
            <a:r>
              <a:rPr lang="en-AU" sz="2000" b="1" dirty="0">
                <a:solidFill>
                  <a:schemeClr val="bg1"/>
                </a:solidFill>
              </a:rPr>
              <a:t>you disagree? </a:t>
            </a:r>
            <a:endParaRPr lang="en-AU" sz="2000" b="1" dirty="0" smtClean="0">
              <a:solidFill>
                <a:schemeClr val="bg1"/>
              </a:solidFill>
            </a:endParaRP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Perhaps </a:t>
            </a:r>
            <a:r>
              <a:rPr lang="en-AU" sz="2000" b="1" dirty="0">
                <a:solidFill>
                  <a:schemeClr val="bg1"/>
                </a:solidFill>
              </a:rPr>
              <a:t>you can think of ideas for both </a:t>
            </a:r>
            <a:r>
              <a:rPr lang="en-AU" sz="2000" b="1" dirty="0" smtClean="0">
                <a:solidFill>
                  <a:schemeClr val="bg1"/>
                </a:solidFill>
              </a:rPr>
              <a:t>sides.</a:t>
            </a:r>
          </a:p>
          <a:p>
            <a:endParaRPr lang="en-AU" sz="2000" b="1" dirty="0">
              <a:solidFill>
                <a:schemeClr val="bg1"/>
              </a:solidFill>
            </a:endParaRPr>
          </a:p>
          <a:p>
            <a:r>
              <a:rPr lang="en-AU" sz="2000" b="1" dirty="0" smtClean="0">
                <a:solidFill>
                  <a:schemeClr val="bg1"/>
                </a:solidFill>
              </a:rPr>
              <a:t>Write to convince a reader of your opinions.</a:t>
            </a:r>
          </a:p>
        </p:txBody>
      </p:sp>
      <p:pic>
        <p:nvPicPr>
          <p:cNvPr id="1026" name="Picture 2" descr="http://www.qld.gov.au/education/assets/images/teacher1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8" y="4725144"/>
            <a:ext cx="35623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96752"/>
            <a:ext cx="4211960" cy="1949981"/>
          </a:xfrm>
          <a:prstGeom prst="rect">
            <a:avLst/>
          </a:prstGeom>
        </p:spPr>
      </p:pic>
      <p:pic>
        <p:nvPicPr>
          <p:cNvPr id="1028" name="Picture 4" descr="http://www.cumbria.ac.uk/Public/Education/Images/TeachingLearning/MaleTeacherAndGirlAtSmartbo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34494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3595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chemeClr val="bg1"/>
                </a:solidFill>
              </a:rPr>
              <a:t>Teachers should have </a:t>
            </a:r>
            <a:r>
              <a:rPr lang="en-AU" sz="3600" dirty="0">
                <a:solidFill>
                  <a:schemeClr val="bg1"/>
                </a:solidFill>
              </a:rPr>
              <a:t>to wear </a:t>
            </a:r>
            <a:r>
              <a:rPr lang="en-AU" sz="3600" dirty="0" smtClean="0">
                <a:solidFill>
                  <a:schemeClr val="bg1"/>
                </a:solidFill>
              </a:rPr>
              <a:t>uniforms</a:t>
            </a:r>
            <a:r>
              <a:rPr lang="en-AU" sz="3600" b="1" dirty="0" smtClean="0">
                <a:solidFill>
                  <a:schemeClr val="bg1"/>
                </a:solidFill>
              </a:rPr>
              <a:t>.</a:t>
            </a:r>
            <a:endParaRPr lang="en-AU" sz="36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70000" lnSpcReduction="20000"/>
          </a:bodyPr>
          <a:lstStyle/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371415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Start with an introduction. </a:t>
            </a:r>
            <a:r>
              <a:rPr lang="en-AU" sz="2000" dirty="0">
                <a:solidFill>
                  <a:schemeClr val="bg1"/>
                </a:solidFill>
              </a:rPr>
              <a:t>An introduction lets the reader know what you are going to write about.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Write your opinions on this topic. </a:t>
            </a:r>
            <a:r>
              <a:rPr lang="en-AU" sz="2000" dirty="0">
                <a:solidFill>
                  <a:schemeClr val="bg1"/>
                </a:solidFill>
              </a:rPr>
              <a:t>Give reasons for your opinions. Explain your reasons.</a:t>
            </a:r>
          </a:p>
          <a:p>
            <a:r>
              <a:rPr lang="en-AU" sz="2000" b="1" u="sng" dirty="0">
                <a:solidFill>
                  <a:schemeClr val="bg1"/>
                </a:solidFill>
              </a:rPr>
              <a:t>Finish with a conclusion. </a:t>
            </a:r>
            <a:r>
              <a:rPr lang="en-AU" sz="2000" dirty="0">
                <a:solidFill>
                  <a:schemeClr val="bg1"/>
                </a:solidFill>
              </a:rPr>
              <a:t>A conclusion is a way to sum up your writing so that a reader is convinced of your opinions.</a:t>
            </a:r>
            <a:endParaRPr lang="en-A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qld.gov.au/education/assets/images/teacher1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8" y="4725144"/>
            <a:ext cx="35623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96752"/>
            <a:ext cx="4211960" cy="1949981"/>
          </a:xfrm>
          <a:prstGeom prst="rect">
            <a:avLst/>
          </a:prstGeom>
        </p:spPr>
      </p:pic>
      <p:pic>
        <p:nvPicPr>
          <p:cNvPr id="1028" name="Picture 4" descr="http://www.cumbria.ac.uk/Public/Education/Images/TeachingLearning/MaleTeacherAndGirlAtSmartbo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34494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120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5"/>
            <a:ext cx="87129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3600" dirty="0" smtClean="0">
                <a:solidFill>
                  <a:schemeClr val="bg1"/>
                </a:solidFill>
              </a:rPr>
              <a:t>Teachers should have </a:t>
            </a:r>
            <a:r>
              <a:rPr lang="en-AU" sz="3600" dirty="0">
                <a:solidFill>
                  <a:schemeClr val="bg1"/>
                </a:solidFill>
              </a:rPr>
              <a:t>to wear </a:t>
            </a:r>
            <a:r>
              <a:rPr lang="en-AU" sz="3600" dirty="0" smtClean="0">
                <a:solidFill>
                  <a:schemeClr val="bg1"/>
                </a:solidFill>
              </a:rPr>
              <a:t>uniforms</a:t>
            </a:r>
            <a:r>
              <a:rPr lang="en-AU" sz="3600" b="1" dirty="0" smtClean="0">
                <a:solidFill>
                  <a:schemeClr val="bg1"/>
                </a:solidFill>
              </a:rPr>
              <a:t>.</a:t>
            </a:r>
            <a:endParaRPr lang="en-AU" sz="3600" b="1" dirty="0" smtClean="0">
              <a:solidFill>
                <a:schemeClr val="bg1"/>
              </a:solidFill>
            </a:endParaRPr>
          </a:p>
          <a:p>
            <a:endParaRPr lang="en-AU" sz="2000" b="1" dirty="0" smtClean="0">
              <a:solidFill>
                <a:schemeClr val="bg1"/>
              </a:solidFill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sz="quarter" idx="13"/>
          </p:nvPr>
        </p:nvSpPr>
        <p:spPr>
          <a:xfrm>
            <a:off x="323528" y="6406307"/>
            <a:ext cx="8794607" cy="380788"/>
          </a:xfrm>
        </p:spPr>
        <p:txBody>
          <a:bodyPr>
            <a:normAutofit fontScale="70000" lnSpcReduction="20000"/>
          </a:bodyPr>
          <a:lstStyle/>
          <a:p>
            <a:endParaRPr lang="en-AU" sz="3200" dirty="0" smtClean="0"/>
          </a:p>
          <a:p>
            <a:endParaRPr lang="en-AU" dirty="0" smtClean="0"/>
          </a:p>
          <a:p>
            <a:endParaRPr lang="en-AU" dirty="0"/>
          </a:p>
        </p:txBody>
      </p:sp>
      <p:sp>
        <p:nvSpPr>
          <p:cNvPr id="10" name="TextBox 9"/>
          <p:cNvSpPr txBox="1"/>
          <p:nvPr/>
        </p:nvSpPr>
        <p:spPr>
          <a:xfrm>
            <a:off x="209778" y="1041114"/>
            <a:ext cx="3714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b="1" u="sng" dirty="0">
                <a:solidFill>
                  <a:schemeClr val="bg1"/>
                </a:solidFill>
              </a:rPr>
              <a:t>Remember to: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plan your story before you start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write in sentences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pay attention to the words you choose, your spelling and punctuation, and paragraphs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AU" sz="2000" dirty="0">
                <a:solidFill>
                  <a:schemeClr val="bg1"/>
                </a:solidFill>
              </a:rPr>
              <a:t>check and edit your writing when you are finished.</a:t>
            </a:r>
            <a:endParaRPr lang="en-AU" sz="2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http://www.qld.gov.au/education/assets/images/teacher18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578" y="4725144"/>
            <a:ext cx="35623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7944" y="1196752"/>
            <a:ext cx="4211960" cy="1949981"/>
          </a:xfrm>
          <a:prstGeom prst="rect">
            <a:avLst/>
          </a:prstGeom>
        </p:spPr>
      </p:pic>
      <p:pic>
        <p:nvPicPr>
          <p:cNvPr id="1028" name="Picture 4" descr="http://www.cumbria.ac.uk/Public/Education/Images/TeachingLearning/MaleTeacherAndGirlAtSmartbo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3334494"/>
            <a:ext cx="4762500" cy="3171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212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&quot;/&gt;&lt;property id=&quot;20307&quot; value=&quot;257&quot;/&gt;&lt;/object&gt;&lt;object type=&quot;3&quot; unique_id=&quot;10126&quot;&gt;&lt;property id=&quot;20148&quot; value=&quot;5&quot;/&gt;&lt;property id=&quot;20300&quot; value=&quot;Slide 2&quot;/&gt;&lt;property id=&quot;20307&quot; value=&quot;266&quot;/&gt;&lt;/object&gt;&lt;object type=&quot;3&quot; unique_id=&quot;10127&quot;&gt;&lt;property id=&quot;20148&quot; value=&quot;5&quot;/&gt;&lt;property id=&quot;20300&quot; value=&quot;Slide 3&quot;/&gt;&lt;property id=&quot;20307&quot; value=&quot;267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Tradeshow">
  <a:themeElements>
    <a:clrScheme name="Custom 5">
      <a:dk1>
        <a:srgbClr val="181818"/>
      </a:dk1>
      <a:lt1>
        <a:sysClr val="window" lastClr="FFFFFF"/>
      </a:lt1>
      <a:dk2>
        <a:srgbClr val="FC867B"/>
      </a:dk2>
      <a:lt2>
        <a:srgbClr val="DBF5F9"/>
      </a:lt2>
      <a:accent1>
        <a:srgbClr val="FC7668"/>
      </a:accent1>
      <a:accent2>
        <a:srgbClr val="FDACA4"/>
      </a:accent2>
      <a:accent3>
        <a:srgbClr val="FC7668"/>
      </a:accent3>
      <a:accent4>
        <a:srgbClr val="FF0000"/>
      </a:accent4>
      <a:accent5>
        <a:srgbClr val="F2F2F2"/>
      </a:accent5>
      <a:accent6>
        <a:srgbClr val="7F7F7F"/>
      </a:accent6>
      <a:hlink>
        <a:srgbClr val="262626"/>
      </a:hlink>
      <a:folHlink>
        <a:srgbClr val="C00000"/>
      </a:folHlink>
    </a:clrScheme>
    <a:fontScheme name="Tradeshow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宋体"/>
        <a:font script="Hant" typeface="新細明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ＭＳ Ｐゴシック"/>
        <a:font script="Hang" typeface="HY견명조"/>
        <a:font script="Hans" typeface="华文楷体"/>
        <a:font script="Hant" typeface="新細明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Tradeshow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300000"/>
              </a:schemeClr>
            </a:gs>
            <a:gs pos="35000">
              <a:schemeClr val="phClr">
                <a:tint val="45000"/>
                <a:satMod val="300000"/>
              </a:schemeClr>
            </a:gs>
            <a:gs pos="69000">
              <a:schemeClr val="phClr">
                <a:tint val="45000"/>
                <a:satMod val="350000"/>
              </a:schemeClr>
            </a:gs>
            <a:gs pos="100000">
              <a:schemeClr val="phClr">
                <a:tint val="60000"/>
                <a:satMod val="350000"/>
              </a:schemeClr>
            </a:gs>
          </a:gsLst>
          <a:path path="circle">
            <a:fillToRect l="50000" t="50000" r="100000" b="100000"/>
          </a:path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38475" cap="flat" cmpd="sng" algn="ctr">
          <a:solidFill>
            <a:schemeClr val="phClr"/>
          </a:solidFill>
          <a:prstDash val="solid"/>
        </a:ln>
        <a:ln w="548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4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>
              <a:rot lat="0" lon="0" rev="3600000"/>
            </a:lightRig>
          </a:scene3d>
          <a:sp3d contourW="31750" prstMaterial="flat">
            <a:bevelT w="127000" h="254000" prst="angle"/>
            <a:contourClr>
              <a:schemeClr val="phClr">
                <a:shade val="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20000">
              <a:schemeClr val="phClr">
                <a:tint val="80000"/>
                <a:lumMod val="100000"/>
              </a:schemeClr>
            </a:gs>
            <a:gs pos="100000">
              <a:schemeClr val="phClr">
                <a:tint val="100000"/>
                <a:lumMod val="80000"/>
              </a:schemeClr>
            </a:gs>
          </a:gsLst>
          <a:path path="circle">
            <a:fillToRect l="50000" t="20000" r="100000" b="100000"/>
          </a:path>
        </a:gradFill>
        <a:gradFill rotWithShape="1">
          <a:gsLst>
            <a:gs pos="0">
              <a:schemeClr val="phClr">
                <a:tint val="100000"/>
                <a:lumMod val="100000"/>
              </a:schemeClr>
            </a:gs>
            <a:gs pos="100000">
              <a:schemeClr val="phClr">
                <a:shade val="100000"/>
                <a:lumMod val="60000"/>
              </a:schemeClr>
            </a:gs>
          </a:gsLst>
          <a:path path="circle">
            <a:fillToRect l="50000" t="2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Tradeshow</Template>
  <TotalTime>229</TotalTime>
  <Words>151</Words>
  <Application>Microsoft Office PowerPoint</Application>
  <PresentationFormat>On-screen Show (4:3)</PresentationFormat>
  <Paragraphs>23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Tradeshow</vt:lpstr>
      <vt:lpstr>PowerPoint Presentation</vt:lpstr>
      <vt:lpstr>PowerPoint Presentation</vt:lpstr>
      <vt:lpstr>PowerPoint Presentation</vt:lpstr>
    </vt:vector>
  </TitlesOfParts>
  <Company>NSW, Department of Education and Training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Tighes Hill  2014</dc:title>
  <dc:creator>Scully, Melissa</dc:creator>
  <cp:lastModifiedBy>Scully, Melissa</cp:lastModifiedBy>
  <cp:revision>31</cp:revision>
  <dcterms:created xsi:type="dcterms:W3CDTF">2014-02-02T22:11:09Z</dcterms:created>
  <dcterms:modified xsi:type="dcterms:W3CDTF">2015-05-14T06:20:19Z</dcterms:modified>
</cp:coreProperties>
</file>